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58" r:id="rId3"/>
    <p:sldId id="552" r:id="rId4"/>
    <p:sldId id="563" r:id="rId5"/>
    <p:sldId id="562" r:id="rId6"/>
    <p:sldId id="564" r:id="rId7"/>
    <p:sldId id="565" r:id="rId8"/>
    <p:sldId id="566" r:id="rId9"/>
    <p:sldId id="572" r:id="rId10"/>
    <p:sldId id="571" r:id="rId11"/>
    <p:sldId id="567" r:id="rId12"/>
    <p:sldId id="568" r:id="rId13"/>
    <p:sldId id="569" r:id="rId14"/>
    <p:sldId id="570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17"/>
    <p:restoredTop sz="95833"/>
  </p:normalViewPr>
  <p:slideViewPr>
    <p:cSldViewPr snapToGrid="0">
      <p:cViewPr varScale="1">
        <p:scale>
          <a:sx n="107" d="100"/>
          <a:sy n="107" d="100"/>
        </p:scale>
        <p:origin x="20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1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26D02A-F60A-FB22-FC92-2EBAA8C296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1A0546A-D4B7-DA95-93E9-1EA397281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6C49BF-1CF0-F567-53FD-E37D6BF92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7A7C767-1C3F-9259-436F-520C9AF59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20F879-4397-584E-0353-DA2836C1A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4503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663523-ACD6-D708-D63A-3F5C813F0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87D3AD7-AEA9-4D08-E888-5AB5AA744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E6406D-7E96-8779-ED9C-24C3B493E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B9BCA2-2A9F-CFF9-14DD-94E70C7EB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F1F050-1AA8-52DA-70BA-6178982A0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4836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7F68C3A-3416-9BB9-1395-7366E8128C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CAFDE33-7F53-69FE-8046-57B3535F9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EAE895-7668-B22D-602D-891DEBA15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CD1DFA-7536-F19B-F3FC-19B781EDA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DE7DA1D-275B-F24B-D2A5-ED194F24B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4742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3287D9-4DBD-8492-4F94-E31430E64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B96EDE-41A5-C228-56DF-AF2CCCA4D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4BD94C-7BCD-FC5B-4FF8-0C2F9FA1C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CAA62A-B1CE-E0D7-95F7-F32A51D60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6B8351-5FE5-9736-889D-077170740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1654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2A5EB4-958D-113E-ED85-320DC0D3B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3336FC8-5336-1ECD-C012-8D4E57CAD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E269B6-F8F3-0C79-CA96-2EDCAB312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03CE64-BEA7-E734-25CD-FCEA3C9D3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258BA1-8A4A-F6B5-1F1F-C53424BB4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0544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5444F6-A56A-2CCF-3EC5-DF271E891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C34ADA-A4BF-81A5-4820-CC1755E47C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EA8C779-411B-A8B9-CFAB-5D199E1290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100205D-1B1E-1B84-8AAE-A0BD96BF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289BFDB-4F0A-C7F8-199D-37E3D7CB8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1773458-3C83-DA00-96DB-AD16DD4D3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6155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768C9F-1CB9-0C56-9FA2-80C7B7862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75D8F3-E307-BE14-6659-65275F3A3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71CEDFD-0316-A07C-A2F7-DC85FCF8E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D669CB2-D6B9-E5FA-B081-DE67035E2E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388F018-7E46-2E63-F681-EF4E3C35BE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37192BA-E169-CC35-C8BD-C7CA30A5F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A9C8920-2938-AE72-9606-0A63B24CF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CD24EC1-EB25-FC65-12B4-1F0F7E7F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3927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DDF8E9-156F-E306-3DEA-80355F22B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3BFDBBA-5011-9B23-E304-23CE6D52A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0D00B8E-5CB6-C0CF-81D4-E1729D1BD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3C72F94-E97F-9547-4B1A-3ACC1BA5D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2524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13714AA-B960-D8F0-43A5-9530D1A1D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34BD50C-6D8B-1415-375F-2F9BC24CB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485E7B-5182-3C26-64A3-8FB2CE508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3190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328A2B-E9F4-980C-8265-1C40B33E1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9CC6CE-A9E0-66CC-B12F-6B66F2776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48A6A1E-5F4A-0376-3162-4D39115202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F83E34D-7ECD-6C75-F6F4-FF1BA943A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F4B2B6-41DA-645F-D084-0974153F3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D86405E-B787-F6FD-C676-5921251EE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8275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ADDF70-C080-008B-D2CA-7E7BBEF94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7146B49-3DB4-0C54-913B-BE1E43186B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CA95458-24B0-E173-48F7-819637022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6772191-AAAE-3A8B-CA3B-8ACB4BF4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A8BB7E3-C6E4-E36F-D22C-32A15F7FD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F2EB050-85B8-B309-9B57-482E232B3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3460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F47C8CF-32E3-7E73-E0A7-C0580373C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1E5CE6D-85FC-8370-E4C1-613A49AF9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5B0EA5-D582-6A80-8C81-0B10D8DA4F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8B46C-E093-DA4B-8094-FA98166A77FF}" type="datetimeFigureOut">
              <a:rPr lang="fr-FR" smtClean="0"/>
              <a:t>30/09/2023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E747170-219A-C1CE-667D-A4ED2AC108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4A9657B-5C09-E24A-9648-A9F25A6BA1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C997D-4844-2241-8686-04806FE588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5811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CC0BE7-C810-3A4E-B74F-DB062569B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54201"/>
            <a:ext cx="9144000" cy="1655762"/>
          </a:xfrm>
        </p:spPr>
        <p:txBody>
          <a:bodyPr>
            <a:normAutofit/>
          </a:bodyPr>
          <a:lstStyle/>
          <a:p>
            <a:r>
              <a:rPr lang="fr-FR" sz="5400" dirty="0"/>
              <a:t>VidChapters-7M: </a:t>
            </a:r>
            <a:br>
              <a:rPr lang="fr-FR" sz="5400" dirty="0"/>
            </a:br>
            <a:r>
              <a:rPr lang="fr-FR" sz="5400" dirty="0" err="1"/>
              <a:t>Video</a:t>
            </a:r>
            <a:r>
              <a:rPr lang="fr-FR" sz="5400" dirty="0"/>
              <a:t> </a:t>
            </a:r>
            <a:r>
              <a:rPr lang="fr-FR" sz="5400" dirty="0" err="1"/>
              <a:t>Chapters</a:t>
            </a:r>
            <a:r>
              <a:rPr lang="fr-FR" sz="5400" dirty="0"/>
              <a:t> at </a:t>
            </a:r>
            <a:r>
              <a:rPr lang="fr-FR" sz="5400" dirty="0" err="1"/>
              <a:t>Scale</a:t>
            </a:r>
            <a:endParaRPr lang="fr-FR" sz="5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ED79136-675D-9D4E-B70F-21059A66D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D7E43-0CAD-AA40-B26D-53E1F69DCF56}" type="slidenum">
              <a:rPr lang="fr-FR" smtClean="0"/>
              <a:t>1</a:t>
            </a:fld>
            <a:endParaRPr lang="fr-FR"/>
          </a:p>
        </p:txBody>
      </p:sp>
      <p:sp>
        <p:nvSpPr>
          <p:cNvPr id="7" name="Sous-titre 2">
            <a:extLst>
              <a:ext uri="{FF2B5EF4-FFF2-40B4-BE49-F238E27FC236}">
                <a16:creationId xmlns:a16="http://schemas.microsoft.com/office/drawing/2014/main" id="{03C6CE14-1586-01CF-A843-27C140C05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/>
          <a:p>
            <a:r>
              <a:rPr lang="fr-FR" dirty="0"/>
              <a:t>Antoine Yang, </a:t>
            </a:r>
            <a:r>
              <a:rPr lang="fr-FR" dirty="0" err="1"/>
              <a:t>Arsha</a:t>
            </a:r>
            <a:r>
              <a:rPr lang="fr-FR" dirty="0"/>
              <a:t> Nagrani, Ivan Laptev, Josef </a:t>
            </a:r>
            <a:r>
              <a:rPr lang="fr-FR" dirty="0" err="1"/>
              <a:t>Sivic</a:t>
            </a:r>
            <a:r>
              <a:rPr lang="fr-FR" dirty="0"/>
              <a:t>, </a:t>
            </a:r>
            <a:r>
              <a:rPr lang="fr-FR" dirty="0" err="1"/>
              <a:t>Cordelia</a:t>
            </a:r>
            <a:r>
              <a:rPr lang="fr-FR" dirty="0"/>
              <a:t> Schmid</a:t>
            </a:r>
          </a:p>
          <a:p>
            <a:r>
              <a:rPr lang="fr-FR" dirty="0"/>
              <a:t>Project page: https://</a:t>
            </a:r>
            <a:r>
              <a:rPr lang="fr-FR" dirty="0" err="1"/>
              <a:t>antoyang.github.io</a:t>
            </a:r>
            <a:r>
              <a:rPr lang="fr-FR" dirty="0"/>
              <a:t>/</a:t>
            </a:r>
            <a:r>
              <a:rPr lang="fr-FR" dirty="0" err="1"/>
              <a:t>vidchapters.html</a:t>
            </a:r>
            <a:endParaRPr lang="fr-FR" dirty="0"/>
          </a:p>
          <a:p>
            <a:r>
              <a:rPr lang="fr-FR" dirty="0"/>
              <a:t>Paper: https://</a:t>
            </a:r>
            <a:r>
              <a:rPr lang="fr-FR" dirty="0" err="1"/>
              <a:t>arxiv.org</a:t>
            </a:r>
            <a:r>
              <a:rPr lang="fr-FR" dirty="0"/>
              <a:t>/abs/2309.13952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D3D76E33-4147-6481-8306-F4974F2F6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29" y="5556999"/>
            <a:ext cx="2196113" cy="959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73DC10FC-03C3-C198-A8C3-196D6F352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726" y="5453069"/>
            <a:ext cx="2994788" cy="1136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67CC99F3-7F03-92A8-B424-B3F8B29F6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2398" y="5519505"/>
            <a:ext cx="1993919" cy="996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C964F33E-A738-EF26-1344-98A166B4A7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7720" y="302095"/>
            <a:ext cx="2884678" cy="1298105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4335F0E-920D-DD52-EA2E-EB1CF9104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4418" y="5519505"/>
            <a:ext cx="983396" cy="996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49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5000"/>
    </mc:Choice>
    <mc:Fallback xmlns="">
      <p:transition advTm="1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3E5EF-A1E8-D748-C2A8-0B8A156AC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Qualitative </a:t>
            </a:r>
            <a:r>
              <a:rPr lang="fr-FR" dirty="0" err="1"/>
              <a:t>examples</a:t>
            </a:r>
            <a:r>
              <a:rPr lang="fr-FR" dirty="0"/>
              <a:t>: </a:t>
            </a:r>
            <a:br>
              <a:rPr lang="fr-FR" dirty="0"/>
            </a:br>
            <a:r>
              <a:rPr lang="fr-FR" dirty="0"/>
              <a:t>vision </a:t>
            </a:r>
            <a:r>
              <a:rPr lang="fr-FR" dirty="0" err="1"/>
              <a:t>helps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70958E8-BFA1-7DAA-69C4-42D9B99F42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374"/>
          <a:stretch/>
        </p:blipFill>
        <p:spPr>
          <a:xfrm>
            <a:off x="1535985" y="2352047"/>
            <a:ext cx="9120030" cy="290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86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5000">
        <p:fade/>
      </p:transition>
    </mc:Choice>
    <mc:Fallback xmlns="">
      <p:transition spd="med" advTm="35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5C5DEE-DEE8-6869-B576-21191FFC5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18814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err="1"/>
              <a:t>Video</a:t>
            </a:r>
            <a:r>
              <a:rPr lang="fr-FR" dirty="0"/>
              <a:t> </a:t>
            </a:r>
            <a:r>
              <a:rPr lang="fr-FR" dirty="0" err="1"/>
              <a:t>chapter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generation</a:t>
            </a:r>
            <a:r>
              <a:rPr lang="fr-FR" dirty="0"/>
              <a:t> </a:t>
            </a:r>
            <a:r>
              <a:rPr lang="fr-FR" dirty="0" err="1"/>
              <a:t>given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GT </a:t>
            </a:r>
            <a:r>
              <a:rPr lang="fr-FR" dirty="0" err="1"/>
              <a:t>boundaries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14391BB-A6D9-9C00-0CF5-7343EDEF7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519593"/>
            <a:ext cx="7772400" cy="181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9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6C0012-872E-54A5-24A5-0626BAECD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Video</a:t>
            </a:r>
            <a:r>
              <a:rPr lang="fr-FR" dirty="0"/>
              <a:t> </a:t>
            </a:r>
            <a:r>
              <a:rPr lang="fr-FR" dirty="0" err="1"/>
              <a:t>chapter</a:t>
            </a:r>
            <a:r>
              <a:rPr lang="fr-FR" dirty="0"/>
              <a:t> </a:t>
            </a:r>
            <a:r>
              <a:rPr lang="fr-FR" dirty="0" err="1"/>
              <a:t>grounding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0BEDFD6-D47A-01F7-448E-D27869E92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741645"/>
            <a:ext cx="7772400" cy="137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51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F1AFD3-B551-80A2-74CD-579BB6A83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Transfer to dense </a:t>
            </a:r>
            <a:br>
              <a:rPr lang="fr-FR" dirty="0"/>
            </a:br>
            <a:r>
              <a:rPr lang="fr-FR" dirty="0" err="1"/>
              <a:t>video</a:t>
            </a:r>
            <a:r>
              <a:rPr lang="fr-FR" dirty="0"/>
              <a:t> </a:t>
            </a:r>
            <a:r>
              <a:rPr lang="fr-FR" dirty="0" err="1"/>
              <a:t>captioning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6A89FA9-6E09-B059-25BE-F0750274E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64820"/>
            <a:ext cx="7772400" cy="312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89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0">
        <p:fade/>
      </p:transition>
    </mc:Choice>
    <mc:Fallback xmlns="">
      <p:transition spd="med" advTm="40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7EC8A7-4898-80C6-4A20-F1F54EC63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Zero</a:t>
            </a:r>
            <a:r>
              <a:rPr lang="fr-FR" dirty="0"/>
              <a:t>-shot dense </a:t>
            </a:r>
            <a:br>
              <a:rPr lang="fr-FR" dirty="0"/>
            </a:br>
            <a:r>
              <a:rPr lang="fr-FR" dirty="0" err="1"/>
              <a:t>video</a:t>
            </a:r>
            <a:r>
              <a:rPr lang="fr-FR" dirty="0"/>
              <a:t> </a:t>
            </a:r>
            <a:r>
              <a:rPr lang="fr-FR" dirty="0" err="1"/>
              <a:t>captioning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F1ED88E-54CE-04CC-DE7D-A79F5EF2A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92137"/>
            <a:ext cx="7772400" cy="287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1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90285F-387D-34C5-C9DE-7BA80F13D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Video</a:t>
            </a:r>
            <a:r>
              <a:rPr lang="fr-FR" dirty="0"/>
              <a:t> </a:t>
            </a:r>
            <a:r>
              <a:rPr lang="fr-FR" dirty="0" err="1"/>
              <a:t>Chapter</a:t>
            </a:r>
            <a:r>
              <a:rPr lang="fr-FR" dirty="0"/>
              <a:t> </a:t>
            </a:r>
            <a:r>
              <a:rPr lang="fr-FR" dirty="0" err="1"/>
              <a:t>Generation</a:t>
            </a:r>
            <a:endParaRPr lang="fr-FR" dirty="0"/>
          </a:p>
        </p:txBody>
      </p:sp>
      <p:pic>
        <p:nvPicPr>
          <p:cNvPr id="32" name="Image 31">
            <a:extLst>
              <a:ext uri="{FF2B5EF4-FFF2-40B4-BE49-F238E27FC236}">
                <a16:creationId xmlns:a16="http://schemas.microsoft.com/office/drawing/2014/main" id="{8403A11F-4808-1867-A066-B29C6542C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361" y="3279589"/>
            <a:ext cx="9777277" cy="2302325"/>
          </a:xfrm>
          <a:prstGeom prst="rect">
            <a:avLst/>
          </a:prstGeom>
        </p:spPr>
      </p:pic>
      <p:sp>
        <p:nvSpPr>
          <p:cNvPr id="33" name="Espace réservé du contenu 2">
            <a:extLst>
              <a:ext uri="{FF2B5EF4-FFF2-40B4-BE49-F238E27FC236}">
                <a16:creationId xmlns:a16="http://schemas.microsoft.com/office/drawing/2014/main" id="{664B6840-B923-BBEB-76C4-11D9C29823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10515600" cy="881951"/>
          </a:xfrm>
        </p:spPr>
        <p:txBody>
          <a:bodyPr>
            <a:normAutofit/>
          </a:bodyPr>
          <a:lstStyle/>
          <a:p>
            <a:r>
              <a:rPr lang="fr-FR" sz="2000" b="1" dirty="0"/>
              <a:t>Goal: </a:t>
            </a:r>
            <a:r>
              <a:rPr lang="fr-FR" sz="2000" dirty="0" err="1"/>
              <a:t>improve</a:t>
            </a:r>
            <a:r>
              <a:rPr lang="fr-FR" sz="2000" dirty="0"/>
              <a:t> navigation in long </a:t>
            </a:r>
            <a:r>
              <a:rPr lang="fr-FR" sz="2000" dirty="0" err="1"/>
              <a:t>videos</a:t>
            </a:r>
            <a:r>
              <a:rPr lang="fr-FR" sz="2000" dirty="0"/>
              <a:t>.</a:t>
            </a:r>
          </a:p>
          <a:p>
            <a:r>
              <a:rPr lang="fr-FR" sz="2000" b="1" dirty="0" err="1"/>
              <a:t>Task</a:t>
            </a:r>
            <a:r>
              <a:rPr lang="fr-FR" sz="2000" b="1" dirty="0"/>
              <a:t>: </a:t>
            </a:r>
            <a:r>
              <a:rPr lang="fr-FR" sz="2000" dirty="0"/>
              <a:t>segment a long </a:t>
            </a:r>
            <a:r>
              <a:rPr lang="fr-FR" sz="2000" dirty="0" err="1"/>
              <a:t>video</a:t>
            </a:r>
            <a:r>
              <a:rPr lang="fr-FR" sz="2000" dirty="0"/>
              <a:t> </a:t>
            </a:r>
            <a:r>
              <a:rPr lang="fr-FR" sz="2000" dirty="0" err="1"/>
              <a:t>into</a:t>
            </a:r>
            <a:r>
              <a:rPr lang="fr-FR" sz="2000" dirty="0"/>
              <a:t> segments and </a:t>
            </a:r>
            <a:r>
              <a:rPr lang="fr-FR" sz="2000" dirty="0" err="1"/>
              <a:t>generate</a:t>
            </a:r>
            <a:r>
              <a:rPr lang="fr-FR" sz="2000" dirty="0"/>
              <a:t> a </a:t>
            </a:r>
            <a:r>
              <a:rPr lang="fr-FR" sz="2000" dirty="0" err="1"/>
              <a:t>chapter</a:t>
            </a:r>
            <a:r>
              <a:rPr lang="fr-FR" sz="2000" dirty="0"/>
              <a:t> </a:t>
            </a:r>
            <a:r>
              <a:rPr lang="fr-FR" sz="2000" dirty="0" err="1"/>
              <a:t>title</a:t>
            </a:r>
            <a:r>
              <a:rPr lang="fr-FR" sz="2000" dirty="0"/>
              <a:t> for </a:t>
            </a:r>
            <a:r>
              <a:rPr lang="fr-FR" sz="2000" dirty="0" err="1"/>
              <a:t>each</a:t>
            </a:r>
            <a:r>
              <a:rPr lang="fr-F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777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0">
        <p:fade/>
      </p:transition>
    </mc:Choice>
    <mc:Fallback xmlns="">
      <p:transition spd="med" advTm="20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0EEBE1-9268-4B03-B1BC-14573F68A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Data collection </a:t>
            </a:r>
            <a:r>
              <a:rPr lang="fr-FR" dirty="0" err="1"/>
              <a:t>procedure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DCBC8D-4CA9-5D42-1882-3839738A2139}"/>
              </a:ext>
            </a:extLst>
          </p:cNvPr>
          <p:cNvSpPr/>
          <p:nvPr/>
        </p:nvSpPr>
        <p:spPr>
          <a:xfrm>
            <a:off x="0" y="6511402"/>
            <a:ext cx="116845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dirty="0"/>
              <a:t>[1] MERLOT Reserve: Neural Script </a:t>
            </a:r>
            <a:r>
              <a:rPr lang="fr-FR" sz="1600" dirty="0" err="1"/>
              <a:t>Knowledge</a:t>
            </a:r>
            <a:r>
              <a:rPr lang="fr-FR" sz="1600" dirty="0"/>
              <a:t> </a:t>
            </a:r>
            <a:r>
              <a:rPr lang="fr-FR" sz="1600" dirty="0" err="1"/>
              <a:t>through</a:t>
            </a:r>
            <a:r>
              <a:rPr lang="fr-FR" sz="1600" dirty="0"/>
              <a:t> Vision and </a:t>
            </a:r>
            <a:r>
              <a:rPr lang="fr-FR" sz="1600" dirty="0" err="1"/>
              <a:t>Language</a:t>
            </a:r>
            <a:r>
              <a:rPr lang="fr-FR" sz="1600" dirty="0"/>
              <a:t> and Sound, R. Zellers et al, CVPR 2022.</a:t>
            </a:r>
          </a:p>
        </p:txBody>
      </p:sp>
      <p:sp>
        <p:nvSpPr>
          <p:cNvPr id="6" name="Stockage à accès direct 5">
            <a:extLst>
              <a:ext uri="{FF2B5EF4-FFF2-40B4-BE49-F238E27FC236}">
                <a16:creationId xmlns:a16="http://schemas.microsoft.com/office/drawing/2014/main" id="{6BD9D3AE-D0FE-3301-25D9-EAAFC430CBAC}"/>
              </a:ext>
            </a:extLst>
          </p:cNvPr>
          <p:cNvSpPr/>
          <p:nvPr/>
        </p:nvSpPr>
        <p:spPr>
          <a:xfrm rot="16200000">
            <a:off x="660882" y="2701227"/>
            <a:ext cx="3437907" cy="1841453"/>
          </a:xfrm>
          <a:prstGeom prst="flowChartMagneticDrum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A0FD066-F1D4-FE0F-6143-4EF4FD5224BB}"/>
              </a:ext>
            </a:extLst>
          </p:cNvPr>
          <p:cNvSpPr txBox="1"/>
          <p:nvPr/>
        </p:nvSpPr>
        <p:spPr>
          <a:xfrm>
            <a:off x="1728283" y="3360556"/>
            <a:ext cx="12231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Large pool of 92M YouTube </a:t>
            </a:r>
            <a:r>
              <a:rPr lang="fr-FR" dirty="0" err="1"/>
              <a:t>videos</a:t>
            </a:r>
            <a:r>
              <a:rPr lang="fr-FR" dirty="0"/>
              <a:t> [1]</a:t>
            </a:r>
          </a:p>
        </p:txBody>
      </p:sp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02532959-199F-C43C-9DC9-B2CFF803BCCA}"/>
              </a:ext>
            </a:extLst>
          </p:cNvPr>
          <p:cNvSpPr/>
          <p:nvPr/>
        </p:nvSpPr>
        <p:spPr>
          <a:xfrm>
            <a:off x="3359939" y="3669475"/>
            <a:ext cx="1068779" cy="2182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88E3004-8F96-EAD4-8851-59195A837CFD}"/>
              </a:ext>
            </a:extLst>
          </p:cNvPr>
          <p:cNvSpPr/>
          <p:nvPr/>
        </p:nvSpPr>
        <p:spPr>
          <a:xfrm>
            <a:off x="4488095" y="3319073"/>
            <a:ext cx="2731325" cy="9233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Download description + check </a:t>
            </a:r>
            <a:r>
              <a:rPr lang="fr-FR" dirty="0" err="1">
                <a:solidFill>
                  <a:schemeClr val="tx1"/>
                </a:solidFill>
              </a:rPr>
              <a:t>presence</a:t>
            </a:r>
            <a:r>
              <a:rPr lang="fr-FR" dirty="0">
                <a:solidFill>
                  <a:schemeClr val="tx1"/>
                </a:solidFill>
              </a:rPr>
              <a:t> of </a:t>
            </a:r>
            <a:r>
              <a:rPr lang="fr-FR" dirty="0" err="1">
                <a:solidFill>
                  <a:schemeClr val="tx1"/>
                </a:solidFill>
              </a:rPr>
              <a:t>chapters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8" name="Flèche vers la droite 17">
            <a:extLst>
              <a:ext uri="{FF2B5EF4-FFF2-40B4-BE49-F238E27FC236}">
                <a16:creationId xmlns:a16="http://schemas.microsoft.com/office/drawing/2014/main" id="{C0A5FED8-A0EC-88DD-0649-0A5A5A21A686}"/>
              </a:ext>
            </a:extLst>
          </p:cNvPr>
          <p:cNvSpPr/>
          <p:nvPr/>
        </p:nvSpPr>
        <p:spPr>
          <a:xfrm>
            <a:off x="7278797" y="3669475"/>
            <a:ext cx="1068779" cy="2182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Stockage à accès direct 18">
            <a:extLst>
              <a:ext uri="{FF2B5EF4-FFF2-40B4-BE49-F238E27FC236}">
                <a16:creationId xmlns:a16="http://schemas.microsoft.com/office/drawing/2014/main" id="{07BEC3A4-DD8C-59A0-C014-AB7436AB1CF0}"/>
              </a:ext>
            </a:extLst>
          </p:cNvPr>
          <p:cNvSpPr/>
          <p:nvPr/>
        </p:nvSpPr>
        <p:spPr>
          <a:xfrm rot="16200000">
            <a:off x="8404372" y="2857859"/>
            <a:ext cx="1846614" cy="1841452"/>
          </a:xfrm>
          <a:prstGeom prst="flowChartMagneticDrum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AC153095-92FD-7883-FA80-EFE67F9C657A}"/>
              </a:ext>
            </a:extLst>
          </p:cNvPr>
          <p:cNvSpPr txBox="1"/>
          <p:nvPr/>
        </p:nvSpPr>
        <p:spPr>
          <a:xfrm>
            <a:off x="8475039" y="3454380"/>
            <a:ext cx="1841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Smaller</a:t>
            </a:r>
            <a:r>
              <a:rPr lang="fr-FR" dirty="0"/>
              <a:t> pool of 817K </a:t>
            </a:r>
            <a:r>
              <a:rPr lang="fr-FR" dirty="0" err="1"/>
              <a:t>videos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chapter</a:t>
            </a:r>
            <a:r>
              <a:rPr lang="fr-FR" dirty="0"/>
              <a:t> annotations</a:t>
            </a:r>
          </a:p>
        </p:txBody>
      </p:sp>
    </p:spTree>
    <p:extLst>
      <p:ext uri="{BB962C8B-B14F-4D97-AF65-F5344CB8AC3E}">
        <p14:creationId xmlns:p14="http://schemas.microsoft.com/office/powerpoint/2010/main" val="38658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642B58-7F77-0007-1E3B-FF9201A77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Data </a:t>
            </a:r>
            <a:r>
              <a:rPr lang="fr-FR" dirty="0" err="1"/>
              <a:t>statistics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F453FF-60B6-B194-E8A7-678AF5760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0522" cy="1855726"/>
          </a:xfrm>
        </p:spPr>
        <p:txBody>
          <a:bodyPr>
            <a:normAutofit/>
          </a:bodyPr>
          <a:lstStyle/>
          <a:p>
            <a:r>
              <a:rPr lang="fr-FR" dirty="0"/>
              <a:t>817K </a:t>
            </a:r>
            <a:r>
              <a:rPr lang="fr-FR" dirty="0" err="1"/>
              <a:t>videos</a:t>
            </a:r>
            <a:r>
              <a:rPr lang="fr-FR" dirty="0"/>
              <a:t> &amp; 7M </a:t>
            </a:r>
            <a:r>
              <a:rPr lang="fr-FR" dirty="0" err="1"/>
              <a:t>chapters</a:t>
            </a:r>
            <a:endParaRPr lang="fr-FR" dirty="0"/>
          </a:p>
          <a:p>
            <a:r>
              <a:rPr lang="fr-FR" dirty="0"/>
              <a:t>8 </a:t>
            </a:r>
            <a:r>
              <a:rPr lang="fr-FR" dirty="0" err="1"/>
              <a:t>chapters</a:t>
            </a:r>
            <a:r>
              <a:rPr lang="fr-FR" dirty="0"/>
              <a:t> per </a:t>
            </a:r>
            <a:r>
              <a:rPr lang="fr-FR" dirty="0" err="1"/>
              <a:t>video</a:t>
            </a:r>
            <a:r>
              <a:rPr lang="fr-FR" dirty="0"/>
              <a:t> (</a:t>
            </a:r>
            <a:r>
              <a:rPr lang="fr-FR" dirty="0" err="1"/>
              <a:t>avg</a:t>
            </a:r>
            <a:r>
              <a:rPr lang="fr-FR" dirty="0"/>
              <a:t>)</a:t>
            </a:r>
          </a:p>
          <a:p>
            <a:r>
              <a:rPr lang="fr-FR" sz="2800" dirty="0" err="1"/>
              <a:t>Chapter</a:t>
            </a:r>
            <a:r>
              <a:rPr lang="fr-FR" sz="2800" dirty="0"/>
              <a:t> duration (</a:t>
            </a:r>
            <a:r>
              <a:rPr lang="fr-FR" sz="2800" dirty="0" err="1"/>
              <a:t>avg</a:t>
            </a:r>
            <a:r>
              <a:rPr lang="fr-FR" sz="2800" dirty="0"/>
              <a:t>): 142s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E0A38E9B-5DD9-C8A1-696F-831811049009}"/>
              </a:ext>
            </a:extLst>
          </p:cNvPr>
          <p:cNvSpPr txBox="1">
            <a:spLocks/>
          </p:cNvSpPr>
          <p:nvPr/>
        </p:nvSpPr>
        <p:spPr>
          <a:xfrm>
            <a:off x="6431478" y="1825625"/>
            <a:ext cx="5760522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/>
              <a:t>Video</a:t>
            </a:r>
            <a:r>
              <a:rPr lang="fr-FR" dirty="0"/>
              <a:t> duration (</a:t>
            </a:r>
            <a:r>
              <a:rPr lang="fr-FR" dirty="0" err="1"/>
              <a:t>avg</a:t>
            </a:r>
            <a:r>
              <a:rPr lang="fr-FR" dirty="0"/>
              <a:t>): 1354s</a:t>
            </a:r>
          </a:p>
          <a:p>
            <a:r>
              <a:rPr lang="fr-FR" dirty="0"/>
              <a:t>97% </a:t>
            </a:r>
            <a:r>
              <a:rPr lang="fr-FR" dirty="0" err="1"/>
              <a:t>videos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ASR</a:t>
            </a:r>
          </a:p>
          <a:p>
            <a:r>
              <a:rPr lang="fr-FR" dirty="0"/>
              <a:t>93% </a:t>
            </a:r>
            <a:r>
              <a:rPr lang="fr-FR" dirty="0" err="1"/>
              <a:t>videos</a:t>
            </a:r>
            <a:r>
              <a:rPr lang="fr-FR" dirty="0"/>
              <a:t> in English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0543310-F14F-D185-0668-FCCD67F27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100" y="3429000"/>
            <a:ext cx="4235533" cy="317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0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ABAA46-254A-005E-BE4C-9592D2032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datasets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55B998-DC88-D235-31BF-56744FFA0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006982"/>
            <a:ext cx="7772400" cy="284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81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30633F-62EA-E7B3-91A5-3200CC1D3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Manual </a:t>
            </a:r>
            <a:r>
              <a:rPr lang="fr-FR" dirty="0" err="1"/>
              <a:t>assessment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DBB3AC1-C429-EC8A-4495-94362214B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137642"/>
            <a:ext cx="7772400" cy="258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86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0">
        <p:fade/>
      </p:transition>
    </mc:Choice>
    <mc:Fallback xmlns="">
      <p:transition spd="med" advTm="30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65359C-EEC8-E10F-6437-B606B7992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New benchmarks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39DB7B2-A2A6-58DB-EA3C-327B075B5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642" y="2296035"/>
            <a:ext cx="9622716" cy="226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720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0">
        <p:fade/>
      </p:transition>
    </mc:Choice>
    <mc:Fallback xmlns="">
      <p:transition spd="med" advTm="30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3E5EF-A1E8-D748-C2A8-0B8A156AC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Video</a:t>
            </a:r>
            <a:r>
              <a:rPr lang="fr-FR" dirty="0"/>
              <a:t> </a:t>
            </a:r>
            <a:r>
              <a:rPr lang="fr-FR" dirty="0" err="1"/>
              <a:t>chapter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generation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721BA2D-B4D6-CBF7-6CF4-9D51C9347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47327"/>
            <a:ext cx="7772400" cy="49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28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5000">
        <p:fade/>
      </p:transition>
    </mc:Choice>
    <mc:Fallback xmlns="">
      <p:transition spd="med" advTm="35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B3E5EF-A1E8-D748-C2A8-0B8A156AC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Qualitative </a:t>
            </a:r>
            <a:r>
              <a:rPr lang="fr-FR" dirty="0" err="1"/>
              <a:t>examples</a:t>
            </a:r>
            <a:r>
              <a:rPr lang="fr-FR" dirty="0"/>
              <a:t>: </a:t>
            </a:r>
            <a:br>
              <a:rPr lang="fr-FR" dirty="0"/>
            </a:br>
            <a:r>
              <a:rPr lang="fr-FR" dirty="0"/>
              <a:t>speech </a:t>
            </a:r>
            <a:r>
              <a:rPr lang="fr-FR" dirty="0" err="1"/>
              <a:t>helps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70958E8-BFA1-7DAA-69C4-42D9B99F42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357"/>
          <a:stretch/>
        </p:blipFill>
        <p:spPr>
          <a:xfrm>
            <a:off x="1019992" y="1831702"/>
            <a:ext cx="10152016" cy="479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9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5000">
        <p:fade/>
      </p:transition>
    </mc:Choice>
    <mc:Fallback xmlns="">
      <p:transition spd="med" advTm="35000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</TotalTime>
  <Words>209</Words>
  <Application>Microsoft Macintosh PowerPoint</Application>
  <PresentationFormat>Grand écran</PresentationFormat>
  <Paragraphs>30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Thème Office</vt:lpstr>
      <vt:lpstr>VidChapters-7M:  Video Chapters at Scale</vt:lpstr>
      <vt:lpstr>Video Chapter Generation</vt:lpstr>
      <vt:lpstr>Data collection procedure</vt:lpstr>
      <vt:lpstr>Data statistics</vt:lpstr>
      <vt:lpstr>Comparison with  other datasets</vt:lpstr>
      <vt:lpstr>Manual assessment</vt:lpstr>
      <vt:lpstr>New benchmarks</vt:lpstr>
      <vt:lpstr>Video chapter  generation</vt:lpstr>
      <vt:lpstr>Qualitative examples:  speech helps</vt:lpstr>
      <vt:lpstr>Qualitative examples:  vision helps</vt:lpstr>
      <vt:lpstr>Video chapter  generation given  GT boundaries</vt:lpstr>
      <vt:lpstr>Video chapter grounding</vt:lpstr>
      <vt:lpstr>Transfer to dense  video captioning</vt:lpstr>
      <vt:lpstr>Zero-shot dense  video captioning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Antoine Yang</dc:creator>
  <cp:lastModifiedBy>Antoine Yang</cp:lastModifiedBy>
  <cp:revision>85</cp:revision>
  <dcterms:created xsi:type="dcterms:W3CDTF">2022-09-29T21:12:17Z</dcterms:created>
  <dcterms:modified xsi:type="dcterms:W3CDTF">2023-09-30T07:46:18Z</dcterms:modified>
</cp:coreProperties>
</file>

<file path=docProps/thumbnail.jpeg>
</file>